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6"/>
  </p:sldMasterIdLst>
  <p:notesMasterIdLst>
    <p:notesMasterId r:id="rId9"/>
  </p:notesMasterIdLst>
  <p:sldIdLst>
    <p:sldId id="270" r:id="rId7"/>
    <p:sldId id="272" r:id="rId8"/>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2" userDrawn="1">
          <p15:clr>
            <a:srgbClr val="A4A3A4"/>
          </p15:clr>
        </p15:guide>
        <p15:guide id="2" pos="4309" userDrawn="1">
          <p15:clr>
            <a:srgbClr val="A4A3A4"/>
          </p15:clr>
        </p15:guide>
        <p15:guide id="3" pos="680" userDrawn="1">
          <p15:clr>
            <a:srgbClr val="A4A3A4"/>
          </p15:clr>
        </p15:guide>
        <p15:guide id="4" pos="453" userDrawn="1">
          <p15:clr>
            <a:srgbClr val="A4A3A4"/>
          </p15:clr>
        </p15:guide>
        <p15:guide id="5" pos="44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8DD"/>
    <a:srgbClr val="E2728E"/>
    <a:srgbClr val="0076B7"/>
    <a:srgbClr val="825F97"/>
    <a:srgbClr val="DFA337"/>
    <a:srgbClr val="4EAD7C"/>
    <a:srgbClr val="9CC5DE"/>
    <a:srgbClr val="743143"/>
    <a:srgbClr val="A85066"/>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00" autoAdjust="0"/>
    <p:restoredTop sz="92254" autoAdjust="0"/>
  </p:normalViewPr>
  <p:slideViewPr>
    <p:cSldViewPr snapToGrid="0">
      <p:cViewPr varScale="1">
        <p:scale>
          <a:sx n="63" d="100"/>
          <a:sy n="63" d="100"/>
        </p:scale>
        <p:origin x="3006" y="96"/>
      </p:cViewPr>
      <p:guideLst>
        <p:guide orient="horz" pos="3912"/>
        <p:guide pos="4309"/>
        <p:guide pos="680"/>
        <p:guide pos="453"/>
        <p:guide pos="44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EA7571A-48E6-40C7-99F7-780B7E02D5C7}" type="datetimeFigureOut">
              <a:rPr kumimoji="1" lang="ja-JP" altLang="en-US" smtClean="0"/>
              <a:t>2023/8/29</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9CA1AF6-B151-47BA-BBCB-2187B7F2E984}" type="slidenum">
              <a:rPr kumimoji="1" lang="ja-JP" altLang="en-US" smtClean="0"/>
              <a:t>‹#›</a:t>
            </a:fld>
            <a:endParaRPr kumimoji="1" lang="ja-JP" altLang="en-US"/>
          </a:p>
        </p:txBody>
      </p:sp>
    </p:spTree>
    <p:extLst>
      <p:ext uri="{BB962C8B-B14F-4D97-AF65-F5344CB8AC3E}">
        <p14:creationId xmlns:p14="http://schemas.microsoft.com/office/powerpoint/2010/main" val="243876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脳神経内科問診のアート 福武道場</a:t>
            </a:r>
          </a:p>
          <a:p>
            <a:endParaRPr kumimoji="1" lang="ja-JP" altLang="en-US" dirty="0"/>
          </a:p>
        </p:txBody>
      </p:sp>
      <p:sp>
        <p:nvSpPr>
          <p:cNvPr id="4" name="スライド番号プレースホルダー 3"/>
          <p:cNvSpPr>
            <a:spLocks noGrp="1"/>
          </p:cNvSpPr>
          <p:nvPr>
            <p:ph type="sldNum" sz="quarter" idx="5"/>
          </p:nvPr>
        </p:nvSpPr>
        <p:spPr/>
        <p:txBody>
          <a:bodyPr/>
          <a:lstStyle/>
          <a:p>
            <a:fld id="{79CA1AF6-B151-47BA-BBCB-2187B7F2E984}" type="slidenum">
              <a:rPr kumimoji="1" lang="ja-JP" altLang="en-US" smtClean="0"/>
              <a:t>1</a:t>
            </a:fld>
            <a:endParaRPr kumimoji="1" lang="ja-JP" altLang="en-US"/>
          </a:p>
        </p:txBody>
      </p:sp>
    </p:spTree>
    <p:extLst>
      <p:ext uri="{BB962C8B-B14F-4D97-AF65-F5344CB8AC3E}">
        <p14:creationId xmlns:p14="http://schemas.microsoft.com/office/powerpoint/2010/main" val="375008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33842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4260587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154919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334257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142883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286028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3334106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150735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3554794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4239951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17C256-F41C-41D0-9109-774E50F723AC}" type="datetimeFigureOut">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231637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517C256-F41C-41D0-9109-774E50F723AC}" type="datetimeFigureOut">
              <a:rPr kumimoji="1" lang="ja-JP" altLang="en-US" smtClean="0"/>
              <a:t>2023/8/29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56B5005-B7EE-4BB8-B6C1-D1A925FE6DC1}" type="slidenum">
              <a:rPr kumimoji="1" lang="ja-JP" altLang="en-US" smtClean="0"/>
              <a:t>‹#›</a:t>
            </a:fld>
            <a:endParaRPr kumimoji="1" lang="ja-JP" altLang="en-US"/>
          </a:p>
        </p:txBody>
      </p:sp>
    </p:spTree>
    <p:extLst>
      <p:ext uri="{BB962C8B-B14F-4D97-AF65-F5344CB8AC3E}">
        <p14:creationId xmlns:p14="http://schemas.microsoft.com/office/powerpoint/2010/main" val="21284533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zoom.us/webinar/register/WN_R4vdSnIFSma9XB5G9Wv9f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1" y="1"/>
            <a:ext cx="7558635" cy="10691812"/>
          </a:xfrm>
          <a:prstGeom prst="rect">
            <a:avLst/>
          </a:prstGeom>
        </p:spPr>
      </p:pic>
      <p:sp>
        <p:nvSpPr>
          <p:cNvPr id="38" name="テキスト ボックス 37">
            <a:extLst>
              <a:ext uri="{FF2B5EF4-FFF2-40B4-BE49-F238E27FC236}">
                <a16:creationId xmlns:a16="http://schemas.microsoft.com/office/drawing/2014/main" id="{ACC53683-9FFB-45D9-8A81-89C4CD8568CC}"/>
              </a:ext>
            </a:extLst>
          </p:cNvPr>
          <p:cNvSpPr txBox="1"/>
          <p:nvPr/>
        </p:nvSpPr>
        <p:spPr>
          <a:xfrm>
            <a:off x="7440" y="2396286"/>
            <a:ext cx="7544794" cy="2108902"/>
          </a:xfrm>
          <a:prstGeom prst="rect">
            <a:avLst/>
          </a:prstGeom>
          <a:solidFill>
            <a:srgbClr val="9CC5DE">
              <a:alpha val="80000"/>
            </a:srgbClr>
          </a:solidFill>
        </p:spPr>
        <p:txBody>
          <a:bodyPr wrap="square" lIns="1260000" tIns="0" rIns="0" bIns="0" rtlCol="0" anchor="ctr" anchorCtr="0">
            <a:noAutofit/>
          </a:bodyPr>
          <a:lstStyle/>
          <a:p>
            <a:endParaRPr kumimoji="1" lang="en-US" altLang="ja-JP"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0" y="640568"/>
            <a:ext cx="7559675" cy="1074472"/>
          </a:xfrm>
          <a:prstGeom prst="rect">
            <a:avLst/>
          </a:prstGeom>
          <a:solidFill>
            <a:srgbClr val="58B8DD">
              <a:alpha val="80000"/>
            </a:srgbClr>
          </a:solidFill>
        </p:spPr>
        <p:txBody>
          <a:bodyPr wrap="square" lIns="0" tIns="0" rIns="0" bIns="0" rtlCol="0" anchor="ctr" anchorCtr="0">
            <a:noAutofit/>
          </a:bodyPr>
          <a:lstStyle/>
          <a:p>
            <a:pPr algn="ctr"/>
            <a:endParaRPr kumimoji="1" lang="en-US" altLang="ja-JP" sz="6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69944F4F-8364-4A78-9A62-C3DEFE323A9C}"/>
              </a:ext>
            </a:extLst>
          </p:cNvPr>
          <p:cNvSpPr txBox="1">
            <a:spLocks/>
          </p:cNvSpPr>
          <p:nvPr/>
        </p:nvSpPr>
        <p:spPr>
          <a:xfrm>
            <a:off x="488619" y="1727638"/>
            <a:ext cx="6971781" cy="643058"/>
          </a:xfrm>
          <a:prstGeom prst="rect">
            <a:avLst/>
          </a:prstGeom>
          <a:noFill/>
          <a:ln>
            <a:noFill/>
          </a:ln>
        </p:spPr>
        <p:txBody>
          <a:bodyPr wrap="square" lIns="0" tIns="0" rIns="0" bIns="0" rtlCol="0" anchor="t" anchorCtr="0">
            <a:noAutofit/>
          </a:bodyPr>
          <a:lstStyle/>
          <a:p>
            <a:pPr>
              <a:lnSpc>
                <a:spcPts val="1550"/>
              </a:lnSpc>
            </a:pPr>
            <a:r>
              <a:rPr lang="ja-JP" altLang="en-US" sz="1200" dirty="0">
                <a:latin typeface="Meiryo UI" panose="020B0604030504040204" pitchFamily="50" charset="-128"/>
                <a:ea typeface="Meiryo UI" panose="020B0604030504040204" pitchFamily="50" charset="-128"/>
                <a:cs typeface="Meiryo UI" charset="0"/>
              </a:rPr>
              <a:t>拝啓　時下、ますますご健勝のこととお喜び申し上げます。また平素は格別のご高配を賜り厚く御礼申し上げます。</a:t>
            </a:r>
            <a:endParaRPr lang="en-US" altLang="ja-JP" sz="1200" dirty="0">
              <a:latin typeface="Meiryo UI" panose="020B0604030504040204" pitchFamily="50" charset="-128"/>
              <a:ea typeface="Meiryo UI" panose="020B0604030504040204" pitchFamily="50" charset="-128"/>
              <a:cs typeface="Meiryo UI" charset="0"/>
            </a:endParaRPr>
          </a:p>
          <a:p>
            <a:r>
              <a:rPr lang="ja-JP" altLang="en-US" sz="1200" dirty="0">
                <a:latin typeface="Meiryo UI" panose="020B0604030504040204" pitchFamily="50" charset="-128"/>
                <a:ea typeface="Meiryo UI" panose="020B0604030504040204" pitchFamily="50" charset="-128"/>
                <a:cs typeface="Meiryo UI" charset="0"/>
              </a:rPr>
              <a:t>さて、この度下記の要領により</a:t>
            </a:r>
            <a:r>
              <a:rPr lang="en-US" altLang="ja-JP" sz="1200" dirty="0">
                <a:latin typeface="Meiryo UI" panose="020B0604030504040204" pitchFamily="50" charset="-128"/>
                <a:ea typeface="Meiryo UI" panose="020B0604030504040204" pitchFamily="50" charset="-128"/>
                <a:cs typeface="Meiryo UI" charset="0"/>
              </a:rPr>
              <a:t>『</a:t>
            </a:r>
            <a:r>
              <a:rPr lang="ja-JP" altLang="en-US" sz="1200" dirty="0">
                <a:latin typeface="Meiryo UI" panose="020B0604030504040204" pitchFamily="50" charset="-128"/>
                <a:ea typeface="Meiryo UI" panose="020B0604030504040204" pitchFamily="50" charset="-128"/>
                <a:cs typeface="Meiryo UI" charset="0"/>
              </a:rPr>
              <a:t>脳神経内科問診のアート　福武道場</a:t>
            </a:r>
            <a:r>
              <a:rPr lang="en-US" altLang="ja-JP" sz="1200" dirty="0">
                <a:latin typeface="Meiryo UI" panose="020B0604030504040204" pitchFamily="50" charset="-128"/>
                <a:ea typeface="Meiryo UI" panose="020B0604030504040204" pitchFamily="50" charset="-128"/>
                <a:cs typeface="Meiryo UI" charset="0"/>
              </a:rPr>
              <a:t>』</a:t>
            </a:r>
            <a:r>
              <a:rPr lang="ja-JP" altLang="en-US" sz="1200" dirty="0">
                <a:latin typeface="Meiryo UI" panose="020B0604030504040204" pitchFamily="50" charset="-128"/>
                <a:ea typeface="Meiryo UI" panose="020B0604030504040204" pitchFamily="50" charset="-128"/>
                <a:cs typeface="Meiryo UI" charset="0"/>
              </a:rPr>
              <a:t>を開催させて頂く運びとなりました。</a:t>
            </a:r>
            <a:endParaRPr lang="en-US" altLang="ja-JP" sz="1200" dirty="0">
              <a:latin typeface="Meiryo UI" panose="020B0604030504040204" pitchFamily="50" charset="-128"/>
              <a:ea typeface="Meiryo UI" panose="020B0604030504040204" pitchFamily="50" charset="-128"/>
              <a:cs typeface="Meiryo UI" charset="0"/>
            </a:endParaRPr>
          </a:p>
          <a:p>
            <a:r>
              <a:rPr lang="ja-JP" altLang="en-US" sz="1200" dirty="0">
                <a:latin typeface="Meiryo UI" panose="020B0604030504040204" pitchFamily="50" charset="-128"/>
                <a:ea typeface="Meiryo UI" panose="020B0604030504040204" pitchFamily="50" charset="-128"/>
                <a:cs typeface="Meiryo UI" charset="0"/>
              </a:rPr>
              <a:t>ご多忙中誠に恐縮ですが、万障お繰り合わせの上ご出席賜わりますようご案内申し上げます。　　　　　謹白</a:t>
            </a:r>
            <a:endParaRPr lang="en-US" altLang="ja-JP" sz="1200" dirty="0">
              <a:effectLst/>
              <a:latin typeface="Meiryo UI" panose="020B0604030504040204" pitchFamily="50" charset="-128"/>
              <a:ea typeface="Meiryo UI" panose="020B0604030504040204" pitchFamily="50" charset="-128"/>
              <a:cs typeface="Meiryo UI" charset="0"/>
            </a:endParaRPr>
          </a:p>
        </p:txBody>
      </p:sp>
      <p:sp>
        <p:nvSpPr>
          <p:cNvPr id="5" name="テキスト ボックス 4">
            <a:extLst>
              <a:ext uri="{FF2B5EF4-FFF2-40B4-BE49-F238E27FC236}">
                <a16:creationId xmlns:a16="http://schemas.microsoft.com/office/drawing/2014/main" id="{F9A3512F-860C-49C3-90D8-71C51E5DDEE2}"/>
              </a:ext>
            </a:extLst>
          </p:cNvPr>
          <p:cNvSpPr txBox="1"/>
          <p:nvPr/>
        </p:nvSpPr>
        <p:spPr>
          <a:xfrm>
            <a:off x="-13842" y="5240369"/>
            <a:ext cx="1594539" cy="461665"/>
          </a:xfrm>
          <a:prstGeom prst="rect">
            <a:avLst/>
          </a:prstGeom>
          <a:noFill/>
        </p:spPr>
        <p:txBody>
          <a:bodyPr wrap="none" rtlCol="0">
            <a:spAutoFit/>
          </a:bodyPr>
          <a:lstStyle/>
          <a:p>
            <a:r>
              <a:rPr lang="en-US" altLang="ja-JP" sz="2400" b="1" dirty="0">
                <a:solidFill>
                  <a:srgbClr val="58B8DD"/>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charset="0"/>
              </a:rPr>
              <a:t>Program</a:t>
            </a:r>
            <a:endParaRPr lang="en-US" altLang="ja-JP" sz="1600" b="1" dirty="0">
              <a:solidFill>
                <a:srgbClr val="58B8DD"/>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charset="0"/>
            </a:endParaRPr>
          </a:p>
        </p:txBody>
      </p:sp>
      <p:sp>
        <p:nvSpPr>
          <p:cNvPr id="2" name="テキスト ボックス 1">
            <a:extLst>
              <a:ext uri="{FF2B5EF4-FFF2-40B4-BE49-F238E27FC236}">
                <a16:creationId xmlns:a16="http://schemas.microsoft.com/office/drawing/2014/main" id="{84349D69-2E36-4E39-8177-3D000A600279}"/>
              </a:ext>
            </a:extLst>
          </p:cNvPr>
          <p:cNvSpPr txBox="1"/>
          <p:nvPr/>
        </p:nvSpPr>
        <p:spPr>
          <a:xfrm>
            <a:off x="-13842" y="5663096"/>
            <a:ext cx="7513403" cy="3724096"/>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charset="0"/>
              </a:rPr>
              <a:t>　　　　　　</a:t>
            </a:r>
            <a:r>
              <a:rPr lang="ja-JP" altLang="en-US" sz="2400" dirty="0">
                <a:latin typeface="Meiryo UI" panose="020B0604030504040204" pitchFamily="50" charset="-128"/>
                <a:ea typeface="Meiryo UI" panose="020B0604030504040204" pitchFamily="50" charset="-128"/>
                <a:cs typeface="Meiryo UI" charset="0"/>
              </a:rPr>
              <a:t>新潟大学脳研究所　所長　</a:t>
            </a:r>
            <a:r>
              <a:rPr lang="ja-JP" altLang="en-US" sz="3200" dirty="0">
                <a:latin typeface="Meiryo UI" panose="020B0604030504040204" pitchFamily="50" charset="-128"/>
                <a:ea typeface="Meiryo UI" panose="020B0604030504040204" pitchFamily="50" charset="-128"/>
                <a:cs typeface="Meiryo UI" charset="0"/>
              </a:rPr>
              <a:t>小野寺</a:t>
            </a:r>
            <a:r>
              <a:rPr lang="ja-JP" altLang="en-US" sz="2400" dirty="0">
                <a:latin typeface="Meiryo UI" panose="020B0604030504040204" pitchFamily="50" charset="-128"/>
                <a:ea typeface="Meiryo UI" panose="020B0604030504040204" pitchFamily="50" charset="-128"/>
                <a:cs typeface="Meiryo UI" charset="0"/>
              </a:rPr>
              <a:t>　</a:t>
            </a:r>
            <a:r>
              <a:rPr lang="ja-JP" altLang="en-US" sz="3200" dirty="0">
                <a:latin typeface="Meiryo UI" panose="020B0604030504040204" pitchFamily="50" charset="-128"/>
                <a:ea typeface="Meiryo UI" panose="020B0604030504040204" pitchFamily="50" charset="-128"/>
                <a:cs typeface="Meiryo UI" charset="0"/>
              </a:rPr>
              <a:t>理</a:t>
            </a:r>
            <a:r>
              <a:rPr kumimoji="1" lang="ja-JP" altLang="en-US" sz="2400" b="1" dirty="0">
                <a:latin typeface="Meiryo UI" panose="020B0604030504040204" pitchFamily="50" charset="-128"/>
                <a:ea typeface="Meiryo UI" panose="020B0604030504040204" pitchFamily="50" charset="-128"/>
                <a:cs typeface="Meiryo UI" charset="0"/>
              </a:rPr>
              <a:t> </a:t>
            </a:r>
            <a:r>
              <a:rPr kumimoji="1" lang="ja-JP" altLang="en-US" sz="2400" dirty="0">
                <a:latin typeface="Meiryo UI" panose="020B0604030504040204" pitchFamily="50" charset="-128"/>
                <a:ea typeface="Meiryo UI" panose="020B0604030504040204" pitchFamily="50" charset="-128"/>
                <a:cs typeface="Meiryo UI" charset="0"/>
              </a:rPr>
              <a:t>先生</a:t>
            </a:r>
            <a:endParaRPr lang="en-US" altLang="ja-JP" dirty="0">
              <a:latin typeface="Meiryo UI" panose="020B0604030504040204" pitchFamily="50" charset="-128"/>
              <a:ea typeface="Meiryo UI" panose="020B0604030504040204" pitchFamily="50" charset="-128"/>
              <a:cs typeface="Meiryo UI" charset="0"/>
            </a:endParaRPr>
          </a:p>
          <a:p>
            <a:endParaRPr kumimoji="1" lang="en-US" altLang="ja-JP" sz="6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特別講演</a:t>
            </a:r>
            <a:r>
              <a:rPr lang="en-US" altLang="ja-JP" sz="2800" dirty="0">
                <a:latin typeface="Meiryo UI" panose="020B0604030504040204" pitchFamily="50" charset="-128"/>
                <a:ea typeface="Meiryo UI" panose="020B0604030504040204" pitchFamily="50" charset="-128"/>
              </a:rPr>
              <a:t>】</a:t>
            </a:r>
          </a:p>
          <a:p>
            <a:r>
              <a:rPr kumimoji="1" lang="en-US" altLang="ja-JP" sz="3600" b="1" dirty="0">
                <a:solidFill>
                  <a:srgbClr val="0076B7"/>
                </a:solidFill>
                <a:latin typeface="Meiryo UI" panose="020B0604030504040204" pitchFamily="50" charset="-128"/>
                <a:ea typeface="Meiryo UI" panose="020B0604030504040204" pitchFamily="50" charset="-128"/>
              </a:rPr>
              <a:t>  </a:t>
            </a:r>
            <a:r>
              <a:rPr kumimoji="1" lang="en-US" altLang="ja-JP" sz="3200" b="1" dirty="0">
                <a:solidFill>
                  <a:srgbClr val="0076B7"/>
                </a:solidFill>
                <a:latin typeface="Meiryo UI" panose="020B0604030504040204" pitchFamily="50" charset="-128"/>
                <a:ea typeface="Meiryo UI" panose="020B0604030504040204" pitchFamily="50" charset="-128"/>
              </a:rPr>
              <a:t>『AI</a:t>
            </a:r>
            <a:r>
              <a:rPr kumimoji="1" lang="ja-JP" altLang="en-US" sz="3200" b="1" dirty="0">
                <a:solidFill>
                  <a:srgbClr val="0076B7"/>
                </a:solidFill>
                <a:latin typeface="Meiryo UI" panose="020B0604030504040204" pitchFamily="50" charset="-128"/>
                <a:ea typeface="Meiryo UI" panose="020B0604030504040204" pitchFamily="50" charset="-128"/>
              </a:rPr>
              <a:t>で代替できない脳神経内科</a:t>
            </a:r>
            <a:endParaRPr kumimoji="1" lang="en-US" altLang="ja-JP" sz="3200" b="1" dirty="0">
              <a:solidFill>
                <a:srgbClr val="0076B7"/>
              </a:solidFill>
              <a:latin typeface="Meiryo UI" panose="020B0604030504040204" pitchFamily="50" charset="-128"/>
              <a:ea typeface="Meiryo UI" panose="020B0604030504040204" pitchFamily="50" charset="-128"/>
            </a:endParaRPr>
          </a:p>
          <a:p>
            <a:r>
              <a:rPr kumimoji="1" lang="ja-JP" altLang="en-US" sz="3200" b="1" dirty="0">
                <a:solidFill>
                  <a:srgbClr val="0076B7"/>
                </a:solidFill>
                <a:latin typeface="Meiryo UI" panose="020B0604030504040204" pitchFamily="50" charset="-128"/>
                <a:ea typeface="Meiryo UI" panose="020B0604030504040204" pitchFamily="50" charset="-128"/>
              </a:rPr>
              <a:t>　　　　　　：プライマリケアでの最強の技能</a:t>
            </a:r>
            <a:r>
              <a:rPr kumimoji="1" lang="en-US" altLang="ja-JP" sz="3200" b="1" dirty="0">
                <a:solidFill>
                  <a:srgbClr val="0076B7"/>
                </a:solidFill>
                <a:latin typeface="Meiryo UI" panose="020B0604030504040204" pitchFamily="50" charset="-128"/>
                <a:ea typeface="Meiryo UI" panose="020B0604030504040204" pitchFamily="50" charset="-128"/>
              </a:rPr>
              <a:t>』</a:t>
            </a:r>
          </a:p>
          <a:p>
            <a:endParaRPr kumimoji="1" lang="en-US" altLang="ja-JP" sz="2000" b="1" dirty="0">
              <a:solidFill>
                <a:srgbClr val="0076B7"/>
              </a:solidFill>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zh-CN" altLang="en-US" sz="2400" dirty="0">
                <a:latin typeface="Meiryo UI" panose="020B0604030504040204" pitchFamily="50" charset="-128"/>
                <a:ea typeface="Meiryo UI" panose="020B0604030504040204" pitchFamily="50" charset="-128"/>
              </a:rPr>
              <a:t> 帝京大学医療技術学部 教授</a:t>
            </a:r>
            <a:endParaRPr kumimoji="1" lang="en-US" altLang="zh-CN" sz="2400" dirty="0">
              <a:latin typeface="Meiryo UI" panose="020B0604030504040204" pitchFamily="50" charset="-128"/>
              <a:ea typeface="Meiryo UI" panose="020B0604030504040204" pitchFamily="50" charset="-128"/>
            </a:endParaRPr>
          </a:p>
          <a:p>
            <a:r>
              <a:rPr kumimoji="1" lang="zh-CN" altLang="en-US" sz="2400" dirty="0">
                <a:latin typeface="Meiryo UI" panose="020B0604030504040204" pitchFamily="50" charset="-128"/>
                <a:ea typeface="Meiryo UI" panose="020B0604030504040204" pitchFamily="50" charset="-128"/>
              </a:rPr>
              <a:t> 脳神経内科学講座 客員教授</a:t>
            </a:r>
            <a:r>
              <a:rPr kumimoji="1" lang="ja-JP" altLang="en-US" sz="2400" dirty="0">
                <a:latin typeface="Meiryo UI" panose="020B0604030504040204" pitchFamily="50" charset="-128"/>
                <a:ea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rPr>
              <a:t>園生 雅弘 </a:t>
            </a:r>
            <a:r>
              <a:rPr kumimoji="1" lang="ja-JP" altLang="en-US" sz="2400" dirty="0">
                <a:latin typeface="Meiryo UI" panose="020B0604030504040204" pitchFamily="50" charset="-128"/>
                <a:ea typeface="Meiryo UI" panose="020B0604030504040204" pitchFamily="50" charset="-128"/>
              </a:rPr>
              <a:t>先生</a:t>
            </a:r>
            <a:endParaRPr kumimoji="1" lang="en-US" altLang="ja-JP" sz="2400" dirty="0">
              <a:latin typeface="Meiryo UI" panose="020B0604030504040204" pitchFamily="50" charset="-128"/>
              <a:ea typeface="Meiryo UI" panose="020B0604030504040204" pitchFamily="50" charset="-128"/>
              <a:cs typeface="Meiryo UI" charset="0"/>
            </a:endParaRPr>
          </a:p>
        </p:txBody>
      </p:sp>
      <p:sp>
        <p:nvSpPr>
          <p:cNvPr id="4" name="テキスト ボックス 3">
            <a:extLst>
              <a:ext uri="{FF2B5EF4-FFF2-40B4-BE49-F238E27FC236}">
                <a16:creationId xmlns:a16="http://schemas.microsoft.com/office/drawing/2014/main" id="{F1F3E517-BBEE-4762-B6F5-179A10700B97}"/>
              </a:ext>
            </a:extLst>
          </p:cNvPr>
          <p:cNvSpPr txBox="1"/>
          <p:nvPr/>
        </p:nvSpPr>
        <p:spPr>
          <a:xfrm>
            <a:off x="5173057" y="72907"/>
            <a:ext cx="2379177" cy="646331"/>
          </a:xfrm>
          <a:prstGeom prst="rect">
            <a:avLst/>
          </a:prstGeom>
          <a:noFill/>
        </p:spPr>
        <p:txBody>
          <a:bodyPr wrap="none" rtlCol="0">
            <a:spAutoFit/>
          </a:bodyPr>
          <a:lstStyle/>
          <a:p>
            <a:r>
              <a:rPr kumimoji="1" lang="en-US" altLang="ja-JP" sz="3600" b="1" i="1" dirty="0">
                <a:solidFill>
                  <a:srgbClr val="E2728E"/>
                </a:solidFill>
                <a:effectLst>
                  <a:outerShdw blurRad="38100" dist="38100" dir="2700000" algn="tl">
                    <a:srgbClr val="000000">
                      <a:alpha val="43137"/>
                    </a:srgbClr>
                  </a:outerShdw>
                </a:effectLst>
              </a:rPr>
              <a:t>Hybrid</a:t>
            </a:r>
            <a:r>
              <a:rPr kumimoji="1" lang="ja-JP" altLang="en-US" sz="800" b="1" i="1" dirty="0">
                <a:solidFill>
                  <a:srgbClr val="E2728E"/>
                </a:solidFill>
                <a:effectLst>
                  <a:outerShdw blurRad="38100" dist="38100" dir="2700000" algn="tl">
                    <a:srgbClr val="000000">
                      <a:alpha val="43137"/>
                    </a:srgbClr>
                  </a:outerShdw>
                </a:effectLst>
              </a:rPr>
              <a:t>　</a:t>
            </a:r>
            <a:r>
              <a:rPr kumimoji="1" lang="ja-JP" altLang="en-US" sz="3200" b="1" dirty="0">
                <a:solidFill>
                  <a:srgbClr val="E2728E"/>
                </a:solidFill>
                <a:effectLst>
                  <a:outerShdw blurRad="38100" dist="38100" dir="2700000" algn="tl">
                    <a:srgbClr val="000000">
                      <a:alpha val="43137"/>
                    </a:srgbClr>
                  </a:outerShdw>
                </a:effectLst>
              </a:rPr>
              <a:t>開催</a:t>
            </a:r>
            <a:endParaRPr kumimoji="1" lang="ja-JP" altLang="en-US" sz="2800" b="1" dirty="0">
              <a:solidFill>
                <a:srgbClr val="E2728E"/>
              </a:solidFill>
              <a:effectLst>
                <a:outerShdw blurRad="38100" dist="38100" dir="2700000" algn="tl">
                  <a:srgbClr val="000000">
                    <a:alpha val="43137"/>
                  </a:srgbClr>
                </a:outerShdw>
              </a:effectLst>
            </a:endParaRPr>
          </a:p>
        </p:txBody>
      </p:sp>
      <p:sp>
        <p:nvSpPr>
          <p:cNvPr id="3" name="テキスト ボックス 2">
            <a:extLst>
              <a:ext uri="{FF2B5EF4-FFF2-40B4-BE49-F238E27FC236}">
                <a16:creationId xmlns:a16="http://schemas.microsoft.com/office/drawing/2014/main" id="{0E3C5C28-C9B6-4E4F-BC9C-3F7C6F7C25C7}"/>
              </a:ext>
            </a:extLst>
          </p:cNvPr>
          <p:cNvSpPr txBox="1"/>
          <p:nvPr/>
        </p:nvSpPr>
        <p:spPr>
          <a:xfrm>
            <a:off x="61402" y="2395712"/>
            <a:ext cx="7122463" cy="2108269"/>
          </a:xfrm>
          <a:prstGeom prst="rect">
            <a:avLst/>
          </a:prstGeom>
          <a:noFill/>
        </p:spPr>
        <p:txBody>
          <a:bodyPr wrap="none" rtlCol="0">
            <a:spAutoFit/>
          </a:bodyPr>
          <a:lstStyle/>
          <a:p>
            <a:r>
              <a:rPr kumimoji="1" lang="en-US" altLang="ja-JP"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2023</a:t>
            </a:r>
            <a:r>
              <a:rPr kumimoji="1"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a:t>
            </a:r>
            <a:r>
              <a:rPr kumimoji="1" lang="en-US" altLang="ja-JP"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月</a:t>
            </a:r>
            <a:r>
              <a:rPr kumimoji="1" lang="en-US" altLang="ja-JP"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28</a:t>
            </a:r>
            <a:r>
              <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日</a:t>
            </a:r>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28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土</a:t>
            </a:r>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17</a:t>
            </a:r>
            <a:r>
              <a:rPr kumimoji="1" lang="ja-JP" altLang="en-US"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00</a:t>
            </a:r>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18</a:t>
            </a:r>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30</a:t>
            </a:r>
            <a:endParaRPr kumimoji="1" lang="en-US" altLang="ja-JP"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25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会場：新潟大学脳研究所 </a:t>
            </a:r>
            <a:r>
              <a:rPr kumimoji="1" lang="en-US" altLang="ja-JP" sz="25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a:t>
            </a:r>
            <a:r>
              <a:rPr kumimoji="1" lang="ja-JP" altLang="en-US" sz="25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階 検討会室</a:t>
            </a:r>
            <a:endParaRPr kumimoji="1" lang="en-US" altLang="ja-JP" sz="25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lang="en-US" altLang="ja-JP" sz="2400" b="1" dirty="0">
              <a:effectLst>
                <a:outerShdw blurRad="38100" dist="38100" dir="2700000" algn="tl">
                  <a:srgbClr val="000000">
                    <a:alpha val="43137"/>
                  </a:srgbClr>
                </a:outerShdw>
              </a:effectLst>
            </a:endParaRPr>
          </a:p>
          <a:p>
            <a:r>
              <a:rPr lang="en-US" altLang="ja-JP" sz="2400" b="1" dirty="0">
                <a:effectLst>
                  <a:outerShdw blurRad="38100" dist="38100" dir="2700000" algn="tl">
                    <a:srgbClr val="000000">
                      <a:alpha val="43137"/>
                    </a:srgbClr>
                  </a:outerShdw>
                </a:effectLst>
              </a:rPr>
              <a:t>Zoom URL</a:t>
            </a:r>
          </a:p>
          <a:p>
            <a:r>
              <a:rPr lang="en-US" altLang="ja-JP" sz="1900" b="1" dirty="0">
                <a:effectLst>
                  <a:outerShdw blurRad="38100" dist="38100" dir="2700000" algn="tl">
                    <a:srgbClr val="000000">
                      <a:alpha val="43137"/>
                    </a:srgbClr>
                  </a:outerShdw>
                </a:effectLst>
                <a:hlinkClick r:id="rId4"/>
              </a:rPr>
              <a:t>https://zoom.us/webinar/register/WN_R4vdSnIFSma9XB5G9Wv9fg</a:t>
            </a:r>
            <a:endParaRPr lang="en-US" altLang="ja-JP" sz="1900" b="1" dirty="0">
              <a:effectLst>
                <a:outerShdw blurRad="38100" dist="38100" dir="2700000" algn="tl">
                  <a:srgbClr val="000000">
                    <a:alpha val="43137"/>
                  </a:srgbClr>
                </a:outerShdw>
              </a:effectLst>
            </a:endParaRPr>
          </a:p>
        </p:txBody>
      </p:sp>
      <p:sp>
        <p:nvSpPr>
          <p:cNvPr id="13" name="テキスト ボックス 12">
            <a:extLst>
              <a:ext uri="{FF2B5EF4-FFF2-40B4-BE49-F238E27FC236}">
                <a16:creationId xmlns:a16="http://schemas.microsoft.com/office/drawing/2014/main" id="{74FCAEF4-6D5C-4B27-BFB7-28D87E0773C5}"/>
              </a:ext>
            </a:extLst>
          </p:cNvPr>
          <p:cNvSpPr txBox="1"/>
          <p:nvPr/>
        </p:nvSpPr>
        <p:spPr>
          <a:xfrm>
            <a:off x="792480" y="9465363"/>
            <a:ext cx="5974713" cy="738664"/>
          </a:xfrm>
          <a:prstGeom prst="rect">
            <a:avLst/>
          </a:prstGeom>
          <a:noFill/>
        </p:spPr>
        <p:txBody>
          <a:bodyPr wrap="none" rtlCol="0">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会場では軽食をご準備しております。</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本セミナーで取得したご施設名・ご芳名・</a:t>
            </a:r>
            <a:r>
              <a:rPr lang="en-US" altLang="ja-JP" sz="1050" dirty="0">
                <a:latin typeface="Meiryo UI" panose="020B0604030504040204" pitchFamily="50" charset="-128"/>
                <a:ea typeface="Meiryo UI" panose="020B0604030504040204" pitchFamily="50" charset="-128"/>
              </a:rPr>
              <a:t>E-mail</a:t>
            </a:r>
            <a:r>
              <a:rPr lang="ja-JP" altLang="en-US" sz="1050" dirty="0">
                <a:latin typeface="Meiryo UI" panose="020B0604030504040204" pitchFamily="50" charset="-128"/>
                <a:ea typeface="Meiryo UI" panose="020B0604030504040204" pitchFamily="50" charset="-128"/>
              </a:rPr>
              <a:t>アドレスは、弊社による医薬品および医学・薬学に関する</a:t>
            </a:r>
          </a:p>
          <a:p>
            <a:r>
              <a:rPr lang="ja-JP" altLang="en-US" sz="1050" dirty="0">
                <a:latin typeface="Meiryo UI" panose="020B0604030504040204" pitchFamily="50" charset="-128"/>
                <a:ea typeface="Meiryo UI" panose="020B0604030504040204" pitchFamily="50" charset="-128"/>
              </a:rPr>
              <a:t>　情報提供並びに参加者に関する確認のために利用させていただくことがございます。あらかじめご了承ください。</a:t>
            </a: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自家用車のご利用につきましては、弊社は一切の責任を負いかねますのであらかじめご了承ください。</a:t>
            </a:r>
          </a:p>
        </p:txBody>
      </p:sp>
      <p:sp>
        <p:nvSpPr>
          <p:cNvPr id="12" name="正方形/長方形 11">
            <a:extLst>
              <a:ext uri="{FF2B5EF4-FFF2-40B4-BE49-F238E27FC236}">
                <a16:creationId xmlns:a16="http://schemas.microsoft.com/office/drawing/2014/main" id="{EEFDF3FD-3BBC-4817-9EE5-CAF270357703}"/>
              </a:ext>
            </a:extLst>
          </p:cNvPr>
          <p:cNvSpPr/>
          <p:nvPr/>
        </p:nvSpPr>
        <p:spPr>
          <a:xfrm>
            <a:off x="633674" y="616975"/>
            <a:ext cx="6218369" cy="1200329"/>
          </a:xfrm>
          <a:prstGeom prst="rect">
            <a:avLst/>
          </a:prstGeom>
          <a:noFill/>
        </p:spPr>
        <p:txBody>
          <a:bodyPr wrap="none" lIns="91440" tIns="45720" rIns="91440" bIns="45720">
            <a:spAutoFit/>
          </a:bodyPr>
          <a:lstStyle/>
          <a:p>
            <a:pPr algn="ctr"/>
            <a:r>
              <a:rPr lang="ja-JP" altLang="en-US" sz="3600" b="1" i="0" cap="none" spc="50" dirty="0">
                <a:ln w="9525" cmpd="sng">
                  <a:solidFill>
                    <a:schemeClr val="accent1"/>
                  </a:solidFill>
                  <a:prstDash val="solid"/>
                </a:ln>
                <a:solidFill>
                  <a:srgbClr val="70AD47">
                    <a:tint val="1000"/>
                  </a:srgbClr>
                </a:solidFill>
                <a:effectLst>
                  <a:glow rad="38100">
                    <a:schemeClr val="accent1">
                      <a:alpha val="40000"/>
                    </a:schemeClr>
                  </a:glow>
                </a:effectLst>
                <a:latin typeface="-apple-system"/>
              </a:rPr>
              <a:t>神経診察を極める</a:t>
            </a:r>
            <a:endParaRPr lang="en-US" altLang="ja-JP" sz="3600" b="1" i="0" cap="none" spc="50" dirty="0">
              <a:ln w="9525" cmpd="sng">
                <a:solidFill>
                  <a:schemeClr val="accent1"/>
                </a:solidFill>
                <a:prstDash val="solid"/>
              </a:ln>
              <a:solidFill>
                <a:srgbClr val="70AD47">
                  <a:tint val="1000"/>
                </a:srgbClr>
              </a:solidFill>
              <a:effectLst>
                <a:glow rad="38100">
                  <a:schemeClr val="accent1">
                    <a:alpha val="40000"/>
                  </a:schemeClr>
                </a:glow>
              </a:effectLst>
              <a:latin typeface="-apple-system"/>
            </a:endParaRPr>
          </a:p>
          <a:p>
            <a:pPr algn="ctr"/>
            <a:r>
              <a:rPr lang="ja-JP" altLang="en-US" sz="3600" b="1" i="0" cap="none" spc="50" dirty="0">
                <a:ln w="9525" cmpd="sng">
                  <a:solidFill>
                    <a:schemeClr val="accent1"/>
                  </a:solidFill>
                  <a:prstDash val="solid"/>
                </a:ln>
                <a:solidFill>
                  <a:srgbClr val="70AD47">
                    <a:tint val="1000"/>
                  </a:srgbClr>
                </a:solidFill>
                <a:effectLst>
                  <a:glow rad="38100">
                    <a:schemeClr val="accent1">
                      <a:alpha val="40000"/>
                    </a:schemeClr>
                  </a:glow>
                </a:effectLst>
                <a:latin typeface="-apple-system"/>
              </a:rPr>
              <a:t>～生成</a:t>
            </a:r>
            <a:r>
              <a:rPr lang="en-US" altLang="ja-JP" sz="3600" b="1" i="0" cap="none" spc="50" dirty="0">
                <a:ln w="9525" cmpd="sng">
                  <a:solidFill>
                    <a:schemeClr val="accent1"/>
                  </a:solidFill>
                  <a:prstDash val="solid"/>
                </a:ln>
                <a:solidFill>
                  <a:srgbClr val="70AD47">
                    <a:tint val="1000"/>
                  </a:srgbClr>
                </a:solidFill>
                <a:effectLst>
                  <a:glow rad="38100">
                    <a:schemeClr val="accent1">
                      <a:alpha val="40000"/>
                    </a:schemeClr>
                  </a:glow>
                </a:effectLst>
                <a:latin typeface="-apple-system"/>
              </a:rPr>
              <a:t>AI</a:t>
            </a:r>
            <a:r>
              <a:rPr lang="ja-JP" altLang="en-US" sz="3600" b="1" i="0" cap="none" spc="50" dirty="0">
                <a:ln w="9525" cmpd="sng">
                  <a:solidFill>
                    <a:schemeClr val="accent1"/>
                  </a:solidFill>
                  <a:prstDash val="solid"/>
                </a:ln>
                <a:solidFill>
                  <a:srgbClr val="70AD47">
                    <a:tint val="1000"/>
                  </a:srgbClr>
                </a:solidFill>
                <a:effectLst>
                  <a:glow rad="38100">
                    <a:schemeClr val="accent1">
                      <a:alpha val="40000"/>
                    </a:schemeClr>
                  </a:glow>
                </a:effectLst>
                <a:latin typeface="-apple-system"/>
              </a:rPr>
              <a:t>時代の脳神経内科～</a:t>
            </a:r>
            <a:endParaRPr lang="ja-JP" altLang="en-US"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 name="テキスト ボックス 7">
            <a:extLst>
              <a:ext uri="{FF2B5EF4-FFF2-40B4-BE49-F238E27FC236}">
                <a16:creationId xmlns:a16="http://schemas.microsoft.com/office/drawing/2014/main" id="{5C06C70B-3C6C-468E-AE02-C87587DDF493}"/>
              </a:ext>
            </a:extLst>
          </p:cNvPr>
          <p:cNvSpPr txBox="1"/>
          <p:nvPr/>
        </p:nvSpPr>
        <p:spPr>
          <a:xfrm>
            <a:off x="4329163" y="3577104"/>
            <a:ext cx="1687787" cy="523220"/>
          </a:xfrm>
          <a:prstGeom prst="rect">
            <a:avLst/>
          </a:prstGeom>
          <a:noFill/>
        </p:spPr>
        <p:txBody>
          <a:bodyPr wrap="square" rtlCol="0">
            <a:spAutoFit/>
          </a:bodyPr>
          <a:lstStyle/>
          <a:p>
            <a:pPr algn="ctr"/>
            <a:r>
              <a:rPr kumimoji="1" lang="ja-JP" altLang="en-US" sz="1400" b="1" dirty="0"/>
              <a:t>事前視聴登録</a:t>
            </a:r>
            <a:endParaRPr kumimoji="1" lang="en-US" altLang="ja-JP" sz="1400" b="1" dirty="0"/>
          </a:p>
          <a:p>
            <a:pPr algn="ctr"/>
            <a:r>
              <a:rPr kumimoji="1" lang="ja-JP" altLang="en-US" sz="1400" b="1" dirty="0"/>
              <a:t>二次元バーコード</a:t>
            </a:r>
          </a:p>
        </p:txBody>
      </p:sp>
      <p:sp>
        <p:nvSpPr>
          <p:cNvPr id="11" name="テキスト ボックス 10">
            <a:extLst>
              <a:ext uri="{FF2B5EF4-FFF2-40B4-BE49-F238E27FC236}">
                <a16:creationId xmlns:a16="http://schemas.microsoft.com/office/drawing/2014/main" id="{75917A0D-154D-41A9-9125-79BA76CAC342}"/>
              </a:ext>
            </a:extLst>
          </p:cNvPr>
          <p:cNvSpPr txBox="1"/>
          <p:nvPr/>
        </p:nvSpPr>
        <p:spPr>
          <a:xfrm>
            <a:off x="5792271" y="3594717"/>
            <a:ext cx="301267" cy="369332"/>
          </a:xfrm>
          <a:prstGeom prst="rect">
            <a:avLst/>
          </a:prstGeom>
          <a:noFill/>
        </p:spPr>
        <p:txBody>
          <a:bodyPr wrap="square" rtlCol="0">
            <a:spAutoFit/>
          </a:bodyPr>
          <a:lstStyle/>
          <a:p>
            <a:r>
              <a:rPr kumimoji="1" lang="ja-JP" altLang="en-US" b="1" dirty="0"/>
              <a:t>→</a:t>
            </a:r>
          </a:p>
        </p:txBody>
      </p:sp>
      <p:sp>
        <p:nvSpPr>
          <p:cNvPr id="88" name="テキスト ボックス 87"/>
          <p:cNvSpPr txBox="1"/>
          <p:nvPr/>
        </p:nvSpPr>
        <p:spPr>
          <a:xfrm>
            <a:off x="96486" y="5763712"/>
            <a:ext cx="784266" cy="461665"/>
          </a:xfrm>
          <a:prstGeom prst="rect">
            <a:avLst/>
          </a:prstGeom>
          <a:solidFill>
            <a:srgbClr val="58B8DD">
              <a:alpha val="80000"/>
            </a:srgbClr>
          </a:solidFill>
        </p:spPr>
        <p:txBody>
          <a:bodyPr wrap="square" lIns="0" tIns="0" rIns="0" bIns="0" rtlCol="0" anchor="ctr" anchorCtr="0">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cs typeface="Meiryo UI" charset="0"/>
              </a:rPr>
              <a:t>座長</a:t>
            </a:r>
            <a:endParaRPr lang="en-US" altLang="ja-JP" sz="2000" b="1" dirty="0">
              <a:solidFill>
                <a:schemeClr val="bg1"/>
              </a:solidFill>
              <a:latin typeface="Meiryo UI" panose="020B0604030504040204" pitchFamily="50" charset="-128"/>
              <a:ea typeface="Meiryo UI" panose="020B0604030504040204" pitchFamily="50" charset="-128"/>
              <a:cs typeface="Meiryo UI" charset="0"/>
            </a:endParaRPr>
          </a:p>
        </p:txBody>
      </p:sp>
      <p:sp>
        <p:nvSpPr>
          <p:cNvPr id="16" name="テキスト ボックス 15">
            <a:extLst>
              <a:ext uri="{FF2B5EF4-FFF2-40B4-BE49-F238E27FC236}">
                <a16:creationId xmlns:a16="http://schemas.microsoft.com/office/drawing/2014/main" id="{EDA264F7-A3C7-4B93-A262-DB0496910729}"/>
              </a:ext>
            </a:extLst>
          </p:cNvPr>
          <p:cNvSpPr txBox="1"/>
          <p:nvPr/>
        </p:nvSpPr>
        <p:spPr>
          <a:xfrm>
            <a:off x="960092" y="4649174"/>
            <a:ext cx="6028833" cy="646331"/>
          </a:xfrm>
          <a:prstGeom prst="rect">
            <a:avLst/>
          </a:prstGeom>
          <a:noFill/>
        </p:spPr>
        <p:txBody>
          <a:bodyPr wrap="square">
            <a:spAutoFit/>
          </a:bodyPr>
          <a:lstStyle/>
          <a:p>
            <a:r>
              <a:rPr lang="ja-JP" altLang="en-US" sz="1800" dirty="0">
                <a:latin typeface="Meiryo UI" panose="020B0604030504040204" pitchFamily="50" charset="-128"/>
                <a:ea typeface="Meiryo UI" panose="020B0604030504040204" pitchFamily="50" charset="-128"/>
                <a:cs typeface="Meiryo UI" charset="0"/>
              </a:rPr>
              <a:t>パーキンソン病治療薬　ドパミンアゴニスト貼付剤</a:t>
            </a:r>
            <a:endParaRPr lang="en-US" altLang="ja-JP" sz="1800" dirty="0">
              <a:latin typeface="Meiryo UI" panose="020B0604030504040204" pitchFamily="50" charset="-128"/>
              <a:ea typeface="Meiryo UI" panose="020B0604030504040204" pitchFamily="50" charset="-128"/>
              <a:cs typeface="Meiryo UI" charset="0"/>
            </a:endParaRPr>
          </a:p>
          <a:p>
            <a:r>
              <a:rPr lang="ja-JP" altLang="en-US" sz="1800" b="1" dirty="0">
                <a:latin typeface="Meiryo UI" panose="020B0604030504040204" pitchFamily="50" charset="-128"/>
                <a:ea typeface="Meiryo UI" panose="020B0604030504040204" pitchFamily="50" charset="-128"/>
                <a:cs typeface="Meiryo UI" charset="0"/>
              </a:rPr>
              <a:t>「ハルロピテープ」 </a:t>
            </a:r>
            <a:r>
              <a:rPr lang="ja-JP" altLang="en-US" sz="1800" dirty="0">
                <a:latin typeface="Meiryo UI" panose="020B0604030504040204" pitchFamily="50" charset="-128"/>
                <a:ea typeface="Meiryo UI" panose="020B0604030504040204" pitchFamily="50" charset="-128"/>
                <a:cs typeface="Meiryo UI" charset="0"/>
              </a:rPr>
              <a:t>に関する情報提供　協和キリン株式会社より</a:t>
            </a:r>
            <a:endParaRPr lang="ja-JP" altLang="en-US" dirty="0"/>
          </a:p>
        </p:txBody>
      </p:sp>
      <p:pic>
        <p:nvPicPr>
          <p:cNvPr id="6" name="図 5">
            <a:extLst>
              <a:ext uri="{FF2B5EF4-FFF2-40B4-BE49-F238E27FC236}">
                <a16:creationId xmlns:a16="http://schemas.microsoft.com/office/drawing/2014/main" id="{9E28774B-95D2-49BD-AA45-5BC981F81014}"/>
              </a:ext>
            </a:extLst>
          </p:cNvPr>
          <p:cNvPicPr>
            <a:picLocks noChangeAspect="1"/>
          </p:cNvPicPr>
          <p:nvPr/>
        </p:nvPicPr>
        <p:blipFill>
          <a:blip r:embed="rId5"/>
          <a:stretch>
            <a:fillRect/>
          </a:stretch>
        </p:blipFill>
        <p:spPr>
          <a:xfrm>
            <a:off x="6161980" y="2923391"/>
            <a:ext cx="1210426" cy="1210426"/>
          </a:xfrm>
          <a:prstGeom prst="rect">
            <a:avLst/>
          </a:prstGeom>
        </p:spPr>
      </p:pic>
    </p:spTree>
    <p:extLst>
      <p:ext uri="{BB962C8B-B14F-4D97-AF65-F5344CB8AC3E}">
        <p14:creationId xmlns:p14="http://schemas.microsoft.com/office/powerpoint/2010/main" val="314509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1" y="1"/>
            <a:ext cx="7558635" cy="10691812"/>
          </a:xfrm>
          <a:prstGeom prst="rect">
            <a:avLst/>
          </a:prstGeom>
        </p:spPr>
      </p:pic>
      <p:sp>
        <p:nvSpPr>
          <p:cNvPr id="3" name="テキスト ボックス 2">
            <a:extLst>
              <a:ext uri="{FF2B5EF4-FFF2-40B4-BE49-F238E27FC236}">
                <a16:creationId xmlns:a16="http://schemas.microsoft.com/office/drawing/2014/main" id="{0E3C5C28-C9B6-4E4F-BC9C-3F7C6F7C25C7}"/>
              </a:ext>
            </a:extLst>
          </p:cNvPr>
          <p:cNvSpPr txBox="1"/>
          <p:nvPr/>
        </p:nvSpPr>
        <p:spPr>
          <a:xfrm>
            <a:off x="-6401" y="1278333"/>
            <a:ext cx="7231449" cy="8784200"/>
          </a:xfrm>
          <a:prstGeom prst="rect">
            <a:avLst/>
          </a:prstGeom>
          <a:noFill/>
        </p:spPr>
        <p:txBody>
          <a:bodyPr wrap="square" rtlCol="0">
            <a:spAutoFit/>
          </a:bodyPr>
          <a:lstStyle/>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①下記</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または右の二次元コードより事前登録をお願いします。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pPr>
            <a:r>
              <a:rPr kumimoji="1" lang="ja-JP" altLang="en-US" sz="2000" b="1" dirty="0">
                <a:latin typeface="Meiryo UI" panose="020B0604030504040204" pitchFamily="50" charset="-128"/>
                <a:ea typeface="Meiryo UI" panose="020B0604030504040204" pitchFamily="50" charset="-128"/>
              </a:rPr>
              <a:t>　</a:t>
            </a:r>
            <a:endParaRPr kumimoji="1" lang="en-US" altLang="ja-JP" sz="2000" b="1" dirty="0">
              <a:latin typeface="Meiryo UI" panose="020B0604030504040204" pitchFamily="50" charset="-128"/>
              <a:ea typeface="Meiryo UI" panose="020B0604030504040204" pitchFamily="50" charset="-128"/>
            </a:endParaRPr>
          </a:p>
          <a:p>
            <a:pPr>
              <a:lnSpc>
                <a:spcPts val="2800"/>
              </a:lnSpc>
            </a:pPr>
            <a:endParaRPr kumimoji="1" lang="en-US" altLang="ja-JP" sz="2000" b="1" u="sng" dirty="0">
              <a:latin typeface="Meiryo UI" panose="020B0604030504040204" pitchFamily="50" charset="-128"/>
              <a:ea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②後日、視聴用のアドレスが記載されたメールでが届きます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ので下記の手順でご視聴ください。</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１、視聴用</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よりアクセスし、</a:t>
            </a:r>
            <a:r>
              <a:rPr lang="en-US" altLang="ja-JP" sz="2400" b="1" dirty="0">
                <a:solidFill>
                  <a:srgbClr val="00B0F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Zoom</a:t>
            </a:r>
            <a:r>
              <a:rPr lang="en-US" altLang="ja-JP" sz="2000" b="1" dirty="0">
                <a:solidFill>
                  <a:srgbClr val="58B8DD"/>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を起動してください。</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２、配信が開始するまで</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「ホストがこのミーティングを開始するのをおまちください」　または</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「ミーティングのホストはまもなくミーティングへの参加を許可します、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もうしばらくお待ちください」　と表示されますので配信開始まで</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しばらくお待ちください（</a:t>
            </a:r>
            <a:r>
              <a:rPr lang="ja-JP" altLang="en-US" sz="2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開場は</a:t>
            </a:r>
            <a:r>
              <a:rPr lang="en-US" altLang="ja-JP" sz="2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16:50</a:t>
            </a:r>
            <a:r>
              <a:rPr lang="ja-JP" altLang="en-US" sz="2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を予定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しております）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視聴時のご注意</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参加の際は</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ミュートでの視聴</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をお願いします。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通信環境保持のため</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カメラをオフ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にしてください。</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セミナーの録画・録音はご遠慮ください</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ご視聴に関してご不明な点がございましたら</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下記までご連絡下さい。</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TEL</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080-2022-1179</a:t>
            </a:r>
          </a:p>
          <a:p>
            <a:pPr>
              <a:lnSpc>
                <a:spcPts val="2000"/>
              </a:lnSpc>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mail</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takeshi.nakada.fj@kyowakirin.com</a:t>
            </a:r>
          </a:p>
          <a:p>
            <a:pPr>
              <a:lnSpc>
                <a:spcPts val="2000"/>
              </a:lnSpc>
            </a:pPr>
            <a:r>
              <a:rPr kumimoji="1" lang="ja-JP" altLang="en-US" sz="14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協和キリン株式会社　新潟第１営業所　中田　武志</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66BC95B-3321-4448-BA14-419C187D8DFC}"/>
              </a:ext>
            </a:extLst>
          </p:cNvPr>
          <p:cNvSpPr txBox="1"/>
          <p:nvPr/>
        </p:nvSpPr>
        <p:spPr>
          <a:xfrm>
            <a:off x="2462854" y="650709"/>
            <a:ext cx="3057247" cy="523220"/>
          </a:xfrm>
          <a:prstGeom prst="rect">
            <a:avLst/>
          </a:prstGeom>
          <a:noFill/>
        </p:spPr>
        <p:txBody>
          <a:bodyPr wrap="none" rtlCol="0">
            <a:spAutoFit/>
          </a:bodyPr>
          <a:lstStyle/>
          <a:p>
            <a:r>
              <a:rPr kumimoji="1" lang="ja-JP" altLang="en-US" sz="2800" b="1" dirty="0">
                <a:solidFill>
                  <a:schemeClr val="accent1">
                    <a:lumMod val="75000"/>
                  </a:schemeClr>
                </a:solidFill>
                <a:highlight>
                  <a:srgbClr val="58B8DD"/>
                </a:highlight>
              </a:rPr>
              <a:t>視聴方法のご案内</a:t>
            </a:r>
          </a:p>
        </p:txBody>
      </p:sp>
      <p:pic>
        <p:nvPicPr>
          <p:cNvPr id="6" name="図 5">
            <a:extLst>
              <a:ext uri="{FF2B5EF4-FFF2-40B4-BE49-F238E27FC236}">
                <a16:creationId xmlns:a16="http://schemas.microsoft.com/office/drawing/2014/main" id="{89E541D2-60F6-417B-A1DC-0CAD1DEFDB05}"/>
              </a:ext>
            </a:extLst>
          </p:cNvPr>
          <p:cNvPicPr>
            <a:picLocks noChangeAspect="1"/>
          </p:cNvPicPr>
          <p:nvPr/>
        </p:nvPicPr>
        <p:blipFill rotWithShape="1">
          <a:blip r:embed="rId3"/>
          <a:srcRect l="34244" t="78139" r="7322" b="14592"/>
          <a:stretch/>
        </p:blipFill>
        <p:spPr>
          <a:xfrm>
            <a:off x="223643" y="7510420"/>
            <a:ext cx="7112387" cy="497661"/>
          </a:xfrm>
          <a:prstGeom prst="rect">
            <a:avLst/>
          </a:prstGeom>
        </p:spPr>
      </p:pic>
      <p:sp>
        <p:nvSpPr>
          <p:cNvPr id="7" name="楕円 6">
            <a:extLst>
              <a:ext uri="{FF2B5EF4-FFF2-40B4-BE49-F238E27FC236}">
                <a16:creationId xmlns:a16="http://schemas.microsoft.com/office/drawing/2014/main" id="{0EF96AFE-E072-4ADF-857E-F7E4ECA5B1DF}"/>
              </a:ext>
            </a:extLst>
          </p:cNvPr>
          <p:cNvSpPr/>
          <p:nvPr/>
        </p:nvSpPr>
        <p:spPr>
          <a:xfrm>
            <a:off x="268980" y="7566777"/>
            <a:ext cx="576311" cy="568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D3EA17CD-75E8-48E3-B52E-B1741BFCD90C}"/>
              </a:ext>
            </a:extLst>
          </p:cNvPr>
          <p:cNvSpPr/>
          <p:nvPr/>
        </p:nvSpPr>
        <p:spPr>
          <a:xfrm>
            <a:off x="890628" y="7544174"/>
            <a:ext cx="576311" cy="568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6733F36-0F3A-439A-8B83-D1C83D96A419}"/>
              </a:ext>
            </a:extLst>
          </p:cNvPr>
          <p:cNvSpPr txBox="1"/>
          <p:nvPr/>
        </p:nvSpPr>
        <p:spPr>
          <a:xfrm>
            <a:off x="4175686" y="1824637"/>
            <a:ext cx="1687787" cy="523220"/>
          </a:xfrm>
          <a:prstGeom prst="rect">
            <a:avLst/>
          </a:prstGeom>
          <a:noFill/>
        </p:spPr>
        <p:txBody>
          <a:bodyPr wrap="square" rtlCol="0">
            <a:spAutoFit/>
          </a:bodyPr>
          <a:lstStyle/>
          <a:p>
            <a:pPr algn="ctr"/>
            <a:r>
              <a:rPr kumimoji="1" lang="ja-JP" altLang="en-US" sz="1400" b="1" dirty="0"/>
              <a:t>事前視聴登録</a:t>
            </a:r>
            <a:endParaRPr kumimoji="1" lang="en-US" altLang="ja-JP" sz="1400" b="1" dirty="0"/>
          </a:p>
          <a:p>
            <a:pPr algn="ctr"/>
            <a:r>
              <a:rPr kumimoji="1" lang="ja-JP" altLang="en-US" sz="1400" b="1" dirty="0"/>
              <a:t>二次元バーコード</a:t>
            </a:r>
          </a:p>
        </p:txBody>
      </p:sp>
      <p:sp>
        <p:nvSpPr>
          <p:cNvPr id="12" name="テキスト ボックス 11">
            <a:extLst>
              <a:ext uri="{FF2B5EF4-FFF2-40B4-BE49-F238E27FC236}">
                <a16:creationId xmlns:a16="http://schemas.microsoft.com/office/drawing/2014/main" id="{72302194-C300-43F6-BCF1-87E0E534888B}"/>
              </a:ext>
            </a:extLst>
          </p:cNvPr>
          <p:cNvSpPr txBox="1"/>
          <p:nvPr/>
        </p:nvSpPr>
        <p:spPr>
          <a:xfrm>
            <a:off x="5638794" y="1842250"/>
            <a:ext cx="301267" cy="369332"/>
          </a:xfrm>
          <a:prstGeom prst="rect">
            <a:avLst/>
          </a:prstGeom>
          <a:noFill/>
        </p:spPr>
        <p:txBody>
          <a:bodyPr wrap="square" rtlCol="0">
            <a:spAutoFit/>
          </a:bodyPr>
          <a:lstStyle/>
          <a:p>
            <a:r>
              <a:rPr kumimoji="1" lang="ja-JP" altLang="en-US" b="1" dirty="0"/>
              <a:t>→</a:t>
            </a:r>
          </a:p>
        </p:txBody>
      </p:sp>
      <p:sp>
        <p:nvSpPr>
          <p:cNvPr id="14" name="テキスト ボックス 13">
            <a:extLst>
              <a:ext uri="{FF2B5EF4-FFF2-40B4-BE49-F238E27FC236}">
                <a16:creationId xmlns:a16="http://schemas.microsoft.com/office/drawing/2014/main" id="{7F3C5531-9609-4782-9D9E-2D12DE958C55}"/>
              </a:ext>
            </a:extLst>
          </p:cNvPr>
          <p:cNvSpPr txBox="1"/>
          <p:nvPr/>
        </p:nvSpPr>
        <p:spPr>
          <a:xfrm>
            <a:off x="3731789" y="2785652"/>
            <a:ext cx="3814010" cy="646331"/>
          </a:xfrm>
          <a:prstGeom prst="rect">
            <a:avLst/>
          </a:prstGeom>
          <a:noFill/>
        </p:spPr>
        <p:txBody>
          <a:bodyPr wrap="square">
            <a:spAutoFit/>
          </a:bodyPr>
          <a:lstStyle/>
          <a:p>
            <a:r>
              <a:rPr lang="ja-JP" altLang="en-US" b="1" dirty="0"/>
              <a:t>視聴</a:t>
            </a:r>
            <a:r>
              <a:rPr lang="en-US" altLang="ja-JP" b="1" dirty="0"/>
              <a:t>ID:912 1532 7304</a:t>
            </a:r>
          </a:p>
          <a:p>
            <a:r>
              <a:rPr lang="ja-JP" altLang="en-US" b="1" dirty="0"/>
              <a:t>ﾊﾟｽﾜｰﾄﾞ</a:t>
            </a:r>
            <a:r>
              <a:rPr lang="en-US" altLang="ja-JP" b="1" dirty="0"/>
              <a:t>:1028</a:t>
            </a:r>
            <a:endParaRPr lang="ja-JP" altLang="en-US" b="1" dirty="0"/>
          </a:p>
        </p:txBody>
      </p:sp>
      <p:pic>
        <p:nvPicPr>
          <p:cNvPr id="2" name="図 1">
            <a:extLst>
              <a:ext uri="{FF2B5EF4-FFF2-40B4-BE49-F238E27FC236}">
                <a16:creationId xmlns:a16="http://schemas.microsoft.com/office/drawing/2014/main" id="{D06DDDEE-0E27-42A8-988A-C1614C6D9296}"/>
              </a:ext>
            </a:extLst>
          </p:cNvPr>
          <p:cNvPicPr>
            <a:picLocks noChangeAspect="1"/>
          </p:cNvPicPr>
          <p:nvPr/>
        </p:nvPicPr>
        <p:blipFill>
          <a:blip r:embed="rId4"/>
          <a:stretch>
            <a:fillRect/>
          </a:stretch>
        </p:blipFill>
        <p:spPr>
          <a:xfrm>
            <a:off x="6077149" y="1684847"/>
            <a:ext cx="1326020" cy="1326020"/>
          </a:xfrm>
          <a:prstGeom prst="rect">
            <a:avLst/>
          </a:prstGeom>
        </p:spPr>
      </p:pic>
    </p:spTree>
    <p:extLst>
      <p:ext uri="{BB962C8B-B14F-4D97-AF65-F5344CB8AC3E}">
        <p14:creationId xmlns:p14="http://schemas.microsoft.com/office/powerpoint/2010/main" val="31936250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正式文書" ma:contentTypeID="0x010100AF3A028971BD4949AAFC9CEAFD166C1E00865914DEFC37C448A38FC32E4F1481D7" ma:contentTypeVersion="8" ma:contentTypeDescription="" ma:contentTypeScope="" ma:versionID="fb50d6bdf466f82309427f8f9a1f2bed">
  <xsd:schema xmlns:xsd="http://www.w3.org/2001/XMLSchema" xmlns:xs="http://www.w3.org/2001/XMLSchema" xmlns:p="http://schemas.microsoft.com/office/2006/metadata/properties" xmlns:ns1="http://schemas.microsoft.com/sharepoint/v3" xmlns:ns2="e67570e5-3119-44b2-a7af-140a4b209514" targetNamespace="http://schemas.microsoft.com/office/2006/metadata/properties" ma:root="true" ma:fieldsID="8b8c4fe3553218fe7971827fa4a72b0e" ns1:_="" ns2:_="">
    <xsd:import namespace="http://schemas.microsoft.com/sharepoint/v3"/>
    <xsd:import namespace="e67570e5-3119-44b2-a7af-140a4b209514"/>
    <xsd:element name="properties">
      <xsd:complexType>
        <xsd:sequence>
          <xsd:element name="documentManagement">
            <xsd:complexType>
              <xsd:all>
                <xsd:element ref="ns2:kimitsukubun"/>
                <xsd:element ref="ns2:kisanbi" minOccurs="0"/>
                <xsd:element ref="ns2:sakujoyoteibi" minOccurs="0"/>
                <xsd:element ref="ns2:bikou" minOccurs="0"/>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3" nillable="true" ma:displayName="ポリシー適用除外" ma:hidden="true" ma:internalName="_dlc_Exempt" ma:readOnly="true">
      <xsd:simpleType>
        <xsd:restriction base="dms:Unknown"/>
      </xsd:simpleType>
    </xsd:element>
    <xsd:element name="_dlc_ExpireDateSaved" ma:index="14" nillable="true" ma:displayName="元の有効期限" ma:hidden="true" ma:internalName="_dlc_ExpireDateSaved" ma:readOnly="true">
      <xsd:simpleType>
        <xsd:restriction base="dms:DateTime"/>
      </xsd:simpleType>
    </xsd:element>
    <xsd:element name="_dlc_ExpireDate" ma:index="15"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67570e5-3119-44b2-a7af-140a4b209514" elementFormDefault="qualified">
    <xsd:import namespace="http://schemas.microsoft.com/office/2006/documentManagement/types"/>
    <xsd:import namespace="http://schemas.microsoft.com/office/infopath/2007/PartnerControls"/>
    <xsd:element name="kimitsukubun" ma:index="8" ma:displayName="機密区分" ma:default="社外秘" ma:description="文書の機密区分を選択します。 &#10;既定値は「社外秘」です。" ma:format="RadioButtons" ma:internalName="kimitsukubun">
      <xsd:simpleType>
        <xsd:restriction base="dms:Choice">
          <xsd:enumeration value="極秘"/>
          <xsd:enumeration value="秘"/>
          <xsd:enumeration value="社外秘"/>
        </xsd:restriction>
      </xsd:simpleType>
    </xsd:element>
    <xsd:element name="kisanbi" ma:index="9" nillable="true" ma:displayName="起算日" ma:description="起算日を入力します。&#10;既定値は「翌年１月１日」です。" ma:format="DateOnly" ma:internalName="kisanbi">
      <xsd:simpleType>
        <xsd:restriction base="dms:DateTime"/>
      </xsd:simpleType>
    </xsd:element>
    <xsd:element name="sakujoyoteibi" ma:index="10" nillable="true" ma:displayName="削除予定日" ma:description="文書の削除予定日を入力します。 &#10;既定値は起算日（翌年1月1日）から10年後の日付が表示されています。 &#10;&#10;※文書の保管年限は 1年・3年・5年・10年・永久 のいずれかとなります。" ma:format="DateOnly" ma:internalName="sakujoyoteibi">
      <xsd:simpleType>
        <xsd:restriction base="dms:DateTime"/>
      </xsd:simpleType>
    </xsd:element>
    <xsd:element name="bikou" ma:index="11" nillable="true" ma:displayName="備考" ma:description="ユーザー定義フィールドです。（全角100文字程度）" ma:internalName="bikou">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3.xml><?xml version="1.0" encoding="utf-8"?>
<?mso-contentType ?>
<p:Policy xmlns:p="office.server.policy" id="" local="true">
  <p:Name>正式文書</p:Name>
  <p:Description/>
  <p:Statement/>
  <p:PolicyItems>
    <p:PolicyItem featureId="Microsoft.Office.RecordsManagement.PolicyFeatures.Expiration" staticId="0x010100AF3A028971BD4949AAFC9CEAFD166C1E|-1765494097" UniqueId="f60db670-369e-414a-aa30-dea60adcad60">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0</number>
                  <property>sakujoyoteibi</property>
                  <propertyId>abf5c75d-a353-4c97-b2a8-43512993720b</propertyId>
                  <period>days</period>
                </formula>
                <action type="action" id="Microsoft.Office.RecordsManagement.PolicyFeatures.Expiration.Action.MoveToRecycleBin"/>
              </data>
            </stages>
          </Schedule>
        </Schedules>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bikou xmlns="e67570e5-3119-44b2-a7af-140a4b209514" xsi:nil="true"/>
    <kisanbi xmlns="e67570e5-3119-44b2-a7af-140a4b209514">2019-12-31T15:00:00+00:00</kisanbi>
    <kimitsukubun xmlns="e67570e5-3119-44b2-a7af-140a4b209514">社外秘</kimitsukubun>
    <sakujoyoteibi xmlns="e67570e5-3119-44b2-a7af-140a4b209514">2029-12-31T15:00:00+00:00</sakujoyoteibi>
    <_dlc_ExpireDateSaved xmlns="http://schemas.microsoft.com/sharepoint/v3" xsi:nil="true"/>
    <_dlc_ExpireDate xmlns="http://schemas.microsoft.com/sharepoint/v3">2029-12-31T15:00:00+00:00</_dlc_ExpireDate>
  </documentManagement>
</p:properties>
</file>

<file path=customXml/itemProps1.xml><?xml version="1.0" encoding="utf-8"?>
<ds:datastoreItem xmlns:ds="http://schemas.openxmlformats.org/officeDocument/2006/customXml" ds:itemID="{EE43451F-3A23-4A7D-AEE3-9F372ACB10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67570e5-3119-44b2-a7af-140a4b2095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A3A101C-15B6-47CF-9B1D-EE0B8DD92B86}">
  <ds:schemaRefs>
    <ds:schemaRef ds:uri="http://schemas.microsoft.com/sharepoint/events"/>
  </ds:schemaRefs>
</ds:datastoreItem>
</file>

<file path=customXml/itemProps3.xml><?xml version="1.0" encoding="utf-8"?>
<ds:datastoreItem xmlns:ds="http://schemas.openxmlformats.org/officeDocument/2006/customXml" ds:itemID="{2330133B-9943-43A1-872A-3BF7F001F73F}">
  <ds:schemaRefs>
    <ds:schemaRef ds:uri="office.server.policy"/>
  </ds:schemaRefs>
</ds:datastoreItem>
</file>

<file path=customXml/itemProps4.xml><?xml version="1.0" encoding="utf-8"?>
<ds:datastoreItem xmlns:ds="http://schemas.openxmlformats.org/officeDocument/2006/customXml" ds:itemID="{E81E427F-A300-455B-8E5E-2CD57D3FA879}">
  <ds:schemaRefs>
    <ds:schemaRef ds:uri="http://schemas.microsoft.com/sharepoint/v3/contenttype/forms"/>
  </ds:schemaRefs>
</ds:datastoreItem>
</file>

<file path=customXml/itemProps5.xml><?xml version="1.0" encoding="utf-8"?>
<ds:datastoreItem xmlns:ds="http://schemas.openxmlformats.org/officeDocument/2006/customXml" ds:itemID="{E0C8CBF1-3F42-460F-B6A1-128AF7791E5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e67570e5-3119-44b2-a7af-140a4b209514"/>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6504</TotalTime>
  <Words>505</Words>
  <Application>Microsoft Office PowerPoint</Application>
  <PresentationFormat>ユーザー設定</PresentationFormat>
  <Paragraphs>66</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-apple-system</vt: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アンクル 株式会社</dc:creator>
  <cp:lastModifiedBy>石原智彦</cp:lastModifiedBy>
  <cp:revision>250</cp:revision>
  <cp:lastPrinted>2019-10-15T03:39:53Z</cp:lastPrinted>
  <dcterms:created xsi:type="dcterms:W3CDTF">2018-11-09T06:04:06Z</dcterms:created>
  <dcterms:modified xsi:type="dcterms:W3CDTF">2023-08-29T06:56:54Z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0x010100AF3A028971BD4949AAFC9CEAFD166C1E00865914DEFC37C448A38FC32E4F1481D7</vt:lpwstr>
  </property>
  <property fmtid="{D5CDD505-2E9C-101B-9397-08002B2CF9AE}" pid="3" name="_dlc_policyId">
    <vt:lpwstr>0x010100AF3A028971BD4949AAFC9CEAFD166C1E|-1765494097</vt:lpwstr>
  </property>
  <property fmtid="{D5CDD505-2E9C-101B-9397-08002B2CF9AE}" pid="4" name="ItemRetentionFormula">
    <vt:lpwstr>&lt;formula id="Microsoft.Office.RecordsManagement.PolicyFeatures.Expiration.Formula.BuiltIn"&gt;&lt;number&gt;0&lt;/number&gt;&lt;property&gt;sakujoyoteibi&lt;/property&gt;&lt;propertyId&gt;abf5c75d-a353-4c97-b2a8-43512993720b&lt;/propertyId&gt;&lt;period&gt;days&lt;/period&gt;&lt;/formula&gt;</vt:lpwstr>
  </property>
</Properties>
</file>